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jpeg>
</file>

<file path=ppt/media/image1.png>
</file>

<file path=ppt/media/image1.tif>
</file>

<file path=ppt/media/image2.png>
</file>

<file path=ppt/media/image3.png>
</file>

<file path=ppt/media/image4.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83" name="Shape 183"/>
          <p:cNvSpPr/>
          <p:nvPr>
            <p:ph type="sldImg"/>
          </p:nvPr>
        </p:nvSpPr>
        <p:spPr>
          <a:xfrm>
            <a:off x="1143000" y="685800"/>
            <a:ext cx="4572000" cy="3429000"/>
          </a:xfrm>
          <a:prstGeom prst="rect">
            <a:avLst/>
          </a:prstGeom>
        </p:spPr>
        <p:txBody>
          <a:bodyPr/>
          <a:lstStyle/>
          <a:p>
            <a:pPr/>
          </a:p>
        </p:txBody>
      </p:sp>
      <p:sp>
        <p:nvSpPr>
          <p:cNvPr id="184" name="Shape 18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Shape 189"/>
          <p:cNvSpPr/>
          <p:nvPr>
            <p:ph type="sldImg"/>
          </p:nvPr>
        </p:nvSpPr>
        <p:spPr>
          <a:prstGeom prst="rect">
            <a:avLst/>
          </a:prstGeom>
        </p:spPr>
        <p:txBody>
          <a:bodyPr/>
          <a:lstStyle/>
          <a:p>
            <a:pPr/>
          </a:p>
        </p:txBody>
      </p:sp>
      <p:sp>
        <p:nvSpPr>
          <p:cNvPr id="190" name="Shape 190"/>
          <p:cNvSpPr/>
          <p:nvPr>
            <p:ph type="body" sz="quarter" idx="1"/>
          </p:nvPr>
        </p:nvSpPr>
        <p:spPr>
          <a:prstGeom prst="rect">
            <a:avLst/>
          </a:prstGeom>
        </p:spPr>
        <p:txBody>
          <a:bodyPr/>
          <a:lstStyle/>
          <a:p>
            <a:pPr/>
            <a:r>
              <a:t>Last module ! Just a few final words to round us up.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7" name="Shape 197"/>
          <p:cNvSpPr/>
          <p:nvPr>
            <p:ph type="sldImg"/>
          </p:nvPr>
        </p:nvSpPr>
        <p:spPr>
          <a:prstGeom prst="rect">
            <a:avLst/>
          </a:prstGeom>
        </p:spPr>
        <p:txBody>
          <a:bodyPr/>
          <a:lstStyle/>
          <a:p>
            <a:pPr/>
          </a:p>
        </p:txBody>
      </p:sp>
      <p:sp>
        <p:nvSpPr>
          <p:cNvPr id="198" name="Shape 198"/>
          <p:cNvSpPr/>
          <p:nvPr>
            <p:ph type="body" sz="quarter" idx="1"/>
          </p:nvPr>
        </p:nvSpPr>
        <p:spPr>
          <a:prstGeom prst="rect">
            <a:avLst/>
          </a:prstGeom>
        </p:spPr>
        <p:txBody>
          <a:bodyPr/>
          <a:lstStyle>
            <a:lvl1pPr>
              <a:lnSpc>
                <a:spcPct val="125000"/>
              </a:lnSpc>
              <a:defRPr sz="2400">
                <a:latin typeface="Avenir Roman"/>
                <a:ea typeface="Avenir Roman"/>
                <a:cs typeface="Avenir Roman"/>
                <a:sym typeface="Avenir Roman"/>
              </a:defRPr>
            </a:lvl1pPr>
          </a:lstStyle>
          <a:p>
            <a:pPr/>
            <a:r>
              <a:t>We have seen the miraculous transformative power of cities in human societies. Development has never happened without cities.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And we have gone over many topics about cities, at different scales, articulating how different dynamics can happen at predominantly different scales but are interconnected.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Shape 243"/>
          <p:cNvSpPr/>
          <p:nvPr>
            <p:ph type="sldImg"/>
          </p:nvPr>
        </p:nvSpPr>
        <p:spPr>
          <a:prstGeom prst="rect">
            <a:avLst/>
          </a:prstGeom>
        </p:spPr>
        <p:txBody>
          <a:bodyPr/>
          <a:lstStyle/>
          <a:p>
            <a:pPr/>
          </a:p>
        </p:txBody>
      </p:sp>
      <p:sp>
        <p:nvSpPr>
          <p:cNvPr id="244" name="Shape 244"/>
          <p:cNvSpPr/>
          <p:nvPr>
            <p:ph type="body" sz="quarter" idx="1"/>
          </p:nvPr>
        </p:nvSpPr>
        <p:spPr>
          <a:prstGeom prst="rect">
            <a:avLst/>
          </a:prstGeom>
        </p:spPr>
        <p:txBody>
          <a:bodyPr/>
          <a:lstStyle/>
          <a:p>
            <a:pPr/>
            <a:r>
              <a:t>This can also be expressed by this diagram, that we discussed before. All these phenomena are part of cities, and only make sense (scientifically) when we connect them into the same complex system.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We finish with Jane Jacobs and her prediction for cities of the future.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hape 253"/>
          <p:cNvSpPr/>
          <p:nvPr>
            <p:ph type="sldImg"/>
          </p:nvPr>
        </p:nvSpPr>
        <p:spPr>
          <a:prstGeom prst="rect">
            <a:avLst/>
          </a:prstGeom>
        </p:spPr>
        <p:txBody>
          <a:bodyPr/>
          <a:lstStyle/>
          <a:p>
            <a:pPr/>
          </a:p>
        </p:txBody>
      </p:sp>
      <p:sp>
        <p:nvSpPr>
          <p:cNvPr id="254" name="Shape 254"/>
          <p:cNvSpPr/>
          <p:nvPr>
            <p:ph type="body" sz="quarter" idx="1"/>
          </p:nvPr>
        </p:nvSpPr>
        <p:spPr>
          <a:prstGeom prst="rect">
            <a:avLst/>
          </a:prstGeom>
        </p:spPr>
        <p:txBody>
          <a:bodyPr/>
          <a:lstStyle/>
          <a:p>
            <a:pPr/>
            <a:r>
              <a:t>And remember the “first commandment”, do wonder at their diversity, innovation and transformative power, which is there in all of us but only becomes manifested as we come together in society.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That’s what is all about, letting this potential bloom.</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49" name="–Johnny Appleseed"/>
          <p:cNvSpPr txBox="1"/>
          <p:nvPr>
            <p:ph type="body" sz="quarter" idx="21"/>
          </p:nvPr>
        </p:nvSpPr>
        <p:spPr>
          <a:xfrm>
            <a:off x="4833937" y="8947546"/>
            <a:ext cx="14716126" cy="647701"/>
          </a:xfrm>
          <a:prstGeom prst="rect">
            <a:avLst/>
          </a:prstGeom>
        </p:spPr>
        <p:txBody>
          <a:bodyPr lIns="71437" tIns="71437" rIns="71437" bIns="71437">
            <a:spAutoFit/>
          </a:bodyPr>
          <a:lstStyle>
            <a:lvl1pPr marL="0" indent="0" algn="ctr" defTabSz="821531">
              <a:lnSpc>
                <a:spcPct val="100000"/>
              </a:lnSpc>
              <a:spcBef>
                <a:spcPts val="0"/>
              </a:spcBef>
              <a:buSzTx/>
              <a:buNone/>
              <a:defRPr i="1" sz="3200"/>
            </a:lvl1pPr>
          </a:lstStyle>
          <a:p>
            <a:pPr/>
            <a:r>
              <a:t>–Johnny Appleseed</a:t>
            </a:r>
          </a:p>
        </p:txBody>
      </p:sp>
      <p:sp>
        <p:nvSpPr>
          <p:cNvPr id="150" name="“Type a quote here.”"/>
          <p:cNvSpPr txBox="1"/>
          <p:nvPr>
            <p:ph type="body" sz="quarter" idx="22"/>
          </p:nvPr>
        </p:nvSpPr>
        <p:spPr>
          <a:xfrm>
            <a:off x="4833937" y="5997575"/>
            <a:ext cx="14716126" cy="863601"/>
          </a:xfrm>
          <a:prstGeom prst="rect">
            <a:avLst/>
          </a:prstGeom>
        </p:spPr>
        <p:txBody>
          <a:bodyPr lIns="71437" tIns="71437" rIns="71437" bIns="71437" anchor="ctr">
            <a:spAutoFit/>
          </a:bodyPr>
          <a:lstStyle>
            <a:lvl1pPr marL="0" indent="0" algn="ctr" defTabSz="821531">
              <a:lnSpc>
                <a:spcPct val="100000"/>
              </a:lnSpc>
              <a:spcBef>
                <a:spcPts val="0"/>
              </a:spcBef>
              <a:buSzTx/>
              <a:buNone/>
              <a:defRPr sz="4600">
                <a:latin typeface="Helvetica Neue Medium"/>
                <a:ea typeface="Helvetica Neue Medium"/>
                <a:cs typeface="Helvetica Neue Medium"/>
                <a:sym typeface="Helvetica Neue Medium"/>
              </a:defRPr>
            </a:lvl1pPr>
          </a:lstStyle>
          <a:p>
            <a:pPr/>
            <a:r>
              <a:t>“Type a quote here.” </a:t>
            </a:r>
          </a:p>
        </p:txBody>
      </p:sp>
      <p:sp>
        <p:nvSpPr>
          <p:cNvPr id="151"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58" name="Title Text"/>
          <p:cNvSpPr txBox="1"/>
          <p:nvPr>
            <p:ph type="title"/>
          </p:nvPr>
        </p:nvSpPr>
        <p:spPr>
          <a:xfrm>
            <a:off x="4833937" y="2303859"/>
            <a:ext cx="14716126" cy="4643438"/>
          </a:xfrm>
          <a:prstGeom prst="rect">
            <a:avLst/>
          </a:prstGeom>
        </p:spPr>
        <p:txBody>
          <a:bodyPr lIns="71437" tIns="71437" rIns="71437" bIns="71437" anchor="b"/>
          <a:lstStyle>
            <a:lvl1pPr algn="ctr" defTabSz="821531">
              <a:lnSpc>
                <a:spcPct val="100000"/>
              </a:lnSpc>
              <a:defRPr b="0" spc="0" sz="11200">
                <a:latin typeface="Helvetica Light"/>
                <a:ea typeface="Helvetica Light"/>
                <a:cs typeface="Helvetica Light"/>
                <a:sym typeface="Helvetica Light"/>
              </a:defRPr>
            </a:lvl1pPr>
          </a:lstStyle>
          <a:p>
            <a:pPr/>
            <a:r>
              <a:t>Title Text</a:t>
            </a:r>
          </a:p>
        </p:txBody>
      </p:sp>
      <p:sp>
        <p:nvSpPr>
          <p:cNvPr id="159" name="Body Level One…"/>
          <p:cNvSpPr txBox="1"/>
          <p:nvPr>
            <p:ph type="body" sz="quarter" idx="1"/>
          </p:nvPr>
        </p:nvSpPr>
        <p:spPr>
          <a:xfrm>
            <a:off x="4833937" y="7072312"/>
            <a:ext cx="14716126" cy="1589485"/>
          </a:xfrm>
          <a:prstGeom prst="rect">
            <a:avLst/>
          </a:prstGeom>
        </p:spPr>
        <p:txBody>
          <a:bodyPr lIns="71437" tIns="71437" rIns="71437" bIns="71437"/>
          <a:lstStyle>
            <a:lvl1pPr marL="0" indent="0" algn="ctr" defTabSz="821531">
              <a:lnSpc>
                <a:spcPct val="100000"/>
              </a:lnSpc>
              <a:spcBef>
                <a:spcPts val="0"/>
              </a:spcBef>
              <a:buSzTx/>
              <a:buNone/>
              <a:defRPr sz="4400">
                <a:latin typeface="Helvetica Light"/>
                <a:ea typeface="Helvetica Light"/>
                <a:cs typeface="Helvetica Light"/>
                <a:sym typeface="Helvetica Light"/>
              </a:defRPr>
            </a:lvl1pPr>
            <a:lvl2pPr marL="0" indent="228600" algn="ctr" defTabSz="821531">
              <a:lnSpc>
                <a:spcPct val="100000"/>
              </a:lnSpc>
              <a:spcBef>
                <a:spcPts val="0"/>
              </a:spcBef>
              <a:buSzTx/>
              <a:buNone/>
              <a:defRPr sz="4400">
                <a:latin typeface="Helvetica Light"/>
                <a:ea typeface="Helvetica Light"/>
                <a:cs typeface="Helvetica Light"/>
                <a:sym typeface="Helvetica Light"/>
              </a:defRPr>
            </a:lvl2pPr>
            <a:lvl3pPr marL="0" indent="457200" algn="ctr" defTabSz="821531">
              <a:lnSpc>
                <a:spcPct val="100000"/>
              </a:lnSpc>
              <a:spcBef>
                <a:spcPts val="0"/>
              </a:spcBef>
              <a:buSzTx/>
              <a:buNone/>
              <a:defRPr sz="4400">
                <a:latin typeface="Helvetica Light"/>
                <a:ea typeface="Helvetica Light"/>
                <a:cs typeface="Helvetica Light"/>
                <a:sym typeface="Helvetica Light"/>
              </a:defRPr>
            </a:lvl3pPr>
            <a:lvl4pPr marL="0" indent="685800" algn="ctr" defTabSz="821531">
              <a:lnSpc>
                <a:spcPct val="100000"/>
              </a:lnSpc>
              <a:spcBef>
                <a:spcPts val="0"/>
              </a:spcBef>
              <a:buSzTx/>
              <a:buNone/>
              <a:defRPr sz="4400">
                <a:latin typeface="Helvetica Light"/>
                <a:ea typeface="Helvetica Light"/>
                <a:cs typeface="Helvetica Light"/>
                <a:sym typeface="Helvetica Light"/>
              </a:defRPr>
            </a:lvl4pPr>
            <a:lvl5pPr marL="0" indent="914400" algn="ctr" defTabSz="821531">
              <a:lnSpc>
                <a:spcPct val="100000"/>
              </a:lnSpc>
              <a:spcBef>
                <a:spcPts val="0"/>
              </a:spcBef>
              <a:buSzTx/>
              <a:buNone/>
              <a:defRPr sz="4400">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60" name="Slide Number"/>
          <p:cNvSpPr txBox="1"/>
          <p:nvPr>
            <p:ph type="sldNum" sz="quarter" idx="2"/>
          </p:nvPr>
        </p:nvSpPr>
        <p:spPr>
          <a:xfrm>
            <a:off x="11935814" y="13010554"/>
            <a:ext cx="494513" cy="511176"/>
          </a:xfrm>
          <a:prstGeom prst="rect">
            <a:avLst/>
          </a:prstGeom>
        </p:spPr>
        <p:txBody>
          <a:bodyPr lIns="71437" tIns="71437" rIns="71437" bIns="71437" anchor="t"/>
          <a:lstStyle>
            <a:lvl1pPr defTabSz="821531">
              <a:defRPr sz="2400">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167"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74" name="Author and Date"/>
          <p:cNvSpPr txBox="1"/>
          <p:nvPr>
            <p:ph type="body" sz="quarter" idx="21" hasCustomPrompt="1"/>
          </p:nvPr>
        </p:nvSpPr>
        <p:spPr>
          <a:xfrm>
            <a:off x="6009753" y="9671548"/>
            <a:ext cx="12358691" cy="358301"/>
          </a:xfrm>
          <a:prstGeom prst="rect">
            <a:avLst/>
          </a:prstGeom>
        </p:spPr>
        <p:txBody>
          <a:bodyPr lIns="25717" tIns="25717" rIns="25717" bIns="25717"/>
          <a:lstStyle>
            <a:lvl1pPr marL="0" indent="0" defTabSz="544830">
              <a:lnSpc>
                <a:spcPct val="100000"/>
              </a:lnSpc>
              <a:spcBef>
                <a:spcPts val="0"/>
              </a:spcBef>
              <a:buSzTx/>
              <a:buNone/>
              <a:defRPr b="1" sz="1980"/>
            </a:lvl1pPr>
          </a:lstStyle>
          <a:p>
            <a:pPr/>
            <a:r>
              <a:t>Author and Date</a:t>
            </a:r>
          </a:p>
        </p:txBody>
      </p:sp>
      <p:sp>
        <p:nvSpPr>
          <p:cNvPr id="175" name="Presentation Title"/>
          <p:cNvSpPr txBox="1"/>
          <p:nvPr>
            <p:ph type="title" hasCustomPrompt="1"/>
          </p:nvPr>
        </p:nvSpPr>
        <p:spPr>
          <a:xfrm>
            <a:off x="6012653" y="4448807"/>
            <a:ext cx="12358692" cy="2614614"/>
          </a:xfrm>
          <a:prstGeom prst="rect">
            <a:avLst/>
          </a:prstGeom>
        </p:spPr>
        <p:txBody>
          <a:bodyPr lIns="28575" tIns="28575" rIns="28575" bIns="28575" anchor="b"/>
          <a:lstStyle>
            <a:lvl1pPr defTabSz="2438339">
              <a:defRPr spc="-224" sz="11200"/>
            </a:lvl1pPr>
          </a:lstStyle>
          <a:p>
            <a:pPr/>
            <a:r>
              <a:t>Presentation Title</a:t>
            </a:r>
          </a:p>
        </p:txBody>
      </p:sp>
      <p:sp>
        <p:nvSpPr>
          <p:cNvPr id="176" name="Body Level One…"/>
          <p:cNvSpPr txBox="1"/>
          <p:nvPr>
            <p:ph type="body" sz="quarter" idx="1" hasCustomPrompt="1"/>
          </p:nvPr>
        </p:nvSpPr>
        <p:spPr>
          <a:xfrm>
            <a:off x="6009754" y="7063420"/>
            <a:ext cx="12358689" cy="1071563"/>
          </a:xfrm>
          <a:prstGeom prst="rect">
            <a:avLst/>
          </a:prstGeom>
        </p:spPr>
        <p:txBody>
          <a:bodyPr lIns="28575" tIns="28575" rIns="28575" bIns="28575"/>
          <a:lstStyle>
            <a:lvl1pPr marL="0" indent="0" defTabSz="825500">
              <a:lnSpc>
                <a:spcPct val="100000"/>
              </a:lnSpc>
              <a:spcBef>
                <a:spcPts val="0"/>
              </a:spcBef>
              <a:buSzTx/>
              <a:buNone/>
              <a:defRPr b="1" sz="5000"/>
            </a:lvl1pPr>
            <a:lvl2pPr marL="0" indent="457200" defTabSz="825500">
              <a:lnSpc>
                <a:spcPct val="100000"/>
              </a:lnSpc>
              <a:spcBef>
                <a:spcPts val="0"/>
              </a:spcBef>
              <a:buSzTx/>
              <a:buNone/>
              <a:defRPr b="1" sz="5000"/>
            </a:lvl2pPr>
            <a:lvl3pPr marL="0" indent="914400" defTabSz="825500">
              <a:lnSpc>
                <a:spcPct val="100000"/>
              </a:lnSpc>
              <a:spcBef>
                <a:spcPts val="0"/>
              </a:spcBef>
              <a:buSzTx/>
              <a:buNone/>
              <a:defRPr b="1" sz="5000"/>
            </a:lvl3pPr>
            <a:lvl4pPr marL="0" indent="1371600" defTabSz="825500">
              <a:lnSpc>
                <a:spcPct val="100000"/>
              </a:lnSpc>
              <a:spcBef>
                <a:spcPts val="0"/>
              </a:spcBef>
              <a:buSzTx/>
              <a:buNone/>
              <a:defRPr b="1" sz="5000"/>
            </a:lvl4pPr>
            <a:lvl5pPr marL="0" indent="1828800" defTabSz="825500">
              <a:lnSpc>
                <a:spcPct val="100000"/>
              </a:lnSpc>
              <a:spcBef>
                <a:spcPts val="0"/>
              </a:spcBef>
              <a:buSzTx/>
              <a:buNone/>
              <a:defRPr b="1" sz="5000"/>
            </a:lvl5pPr>
          </a:lstStyle>
          <a:p>
            <a:pPr/>
            <a:r>
              <a:t>Presentation Subtitle</a:t>
            </a:r>
          </a:p>
          <a:p>
            <a:pPr lvl="1"/>
            <a:r>
              <a:t/>
            </a:r>
          </a:p>
          <a:p>
            <a:pPr lvl="2"/>
            <a:r>
              <a:t/>
            </a:r>
          </a:p>
          <a:p>
            <a:pPr lvl="3"/>
            <a:r>
              <a:t/>
            </a:r>
          </a:p>
          <a:p>
            <a:pPr lvl="4"/>
            <a:r>
              <a:t/>
            </a:r>
          </a:p>
        </p:txBody>
      </p:sp>
      <p:sp>
        <p:nvSpPr>
          <p:cNvPr id="177" name="Slide Number"/>
          <p:cNvSpPr txBox="1"/>
          <p:nvPr>
            <p:ph type="sldNum" sz="quarter" idx="2"/>
          </p:nvPr>
        </p:nvSpPr>
        <p:spPr>
          <a:xfrm>
            <a:off x="12054703" y="10313777"/>
            <a:ext cx="267565" cy="255373"/>
          </a:xfrm>
          <a:prstGeom prst="rect">
            <a:avLst/>
          </a:prstGeom>
        </p:spPr>
        <p:txBody>
          <a:bodyPr lIns="28575" tIns="28575" rIns="28575" bIns="28575"/>
          <a:lstStyle>
            <a:lvl1pPr defTabSz="584200">
              <a:defRPr sz="14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tif"/></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hyperlink" Target="https://urban-science-lab.org" TargetMode="External"/></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Luís M. A. Bettencourt 2024"/>
          <p:cNvSpPr txBox="1"/>
          <p:nvPr>
            <p:ph type="body" idx="21"/>
          </p:nvPr>
        </p:nvSpPr>
        <p:spPr>
          <a:xfrm>
            <a:off x="3644770" y="11206079"/>
            <a:ext cx="14710228" cy="1071564"/>
          </a:xfrm>
          <a:prstGeom prst="rect">
            <a:avLst/>
          </a:prstGeom>
          <a:extLst>
            <a:ext uri="{C572A759-6A51-4108-AA02-DFA0A04FC94B}">
              <ma14:wrappingTextBoxFlag xmlns:ma14="http://schemas.microsoft.com/office/mac/drawingml/2011/main" val="1"/>
            </a:ext>
          </a:extLst>
        </p:spPr>
        <p:txBody>
          <a:bodyPr/>
          <a:lstStyle>
            <a:lvl1pPr defTabSz="825500">
              <a:defRPr sz="3000"/>
            </a:lvl1pPr>
          </a:lstStyle>
          <a:p>
            <a:pPr/>
            <a:r>
              <a:t>©Luís M. A. Bettencourt 2024</a:t>
            </a:r>
          </a:p>
        </p:txBody>
      </p:sp>
      <p:sp>
        <p:nvSpPr>
          <p:cNvPr id="187" name="Lecture 18"/>
          <p:cNvSpPr txBox="1"/>
          <p:nvPr>
            <p:ph type="title"/>
          </p:nvPr>
        </p:nvSpPr>
        <p:spPr>
          <a:xfrm>
            <a:off x="3828203" y="3167022"/>
            <a:ext cx="12358692" cy="2614614"/>
          </a:xfrm>
          <a:prstGeom prst="rect">
            <a:avLst/>
          </a:prstGeom>
        </p:spPr>
        <p:txBody>
          <a:bodyPr/>
          <a:lstStyle>
            <a:lvl1pPr defTabSz="821531">
              <a:lnSpc>
                <a:spcPct val="100000"/>
              </a:lnSpc>
              <a:defRPr spc="0" sz="4600"/>
            </a:lvl1pPr>
          </a:lstStyle>
          <a:p>
            <a:pPr/>
            <a:r>
              <a:t>Lecture 18</a:t>
            </a:r>
          </a:p>
        </p:txBody>
      </p:sp>
      <p:sp>
        <p:nvSpPr>
          <p:cNvPr id="188" name="18.2 Epilogue!"/>
          <p:cNvSpPr txBox="1"/>
          <p:nvPr>
            <p:ph type="body" sz="quarter" idx="1"/>
          </p:nvPr>
        </p:nvSpPr>
        <p:spPr>
          <a:xfrm>
            <a:off x="3825304" y="7958076"/>
            <a:ext cx="16733392" cy="1071563"/>
          </a:xfrm>
          <a:prstGeom prst="rect">
            <a:avLst/>
          </a:prstGeom>
        </p:spPr>
        <p:txBody>
          <a:bodyPr/>
          <a:lstStyle>
            <a:lvl1pPr algn="ctr" defTabSz="821531">
              <a:defRPr b="0" sz="5200"/>
            </a:lvl1pPr>
          </a:lstStyle>
          <a:p>
            <a:pPr/>
            <a:r>
              <a:t>18.2 Epilogue!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2" name="Shanghai_before and after.jpg" descr="Shanghai_before and after.jpg"/>
          <p:cNvPicPr>
            <a:picLocks noChangeAspect="1"/>
          </p:cNvPicPr>
          <p:nvPr/>
        </p:nvPicPr>
        <p:blipFill>
          <a:blip r:embed="rId3">
            <a:extLst/>
          </a:blip>
          <a:stretch>
            <a:fillRect/>
          </a:stretch>
        </p:blipFill>
        <p:spPr>
          <a:xfrm>
            <a:off x="6447078" y="-1"/>
            <a:ext cx="11489844" cy="13716001"/>
          </a:xfrm>
          <a:prstGeom prst="rect">
            <a:avLst/>
          </a:prstGeom>
          <a:ln w="12700">
            <a:miter lim="400000"/>
          </a:ln>
        </p:spPr>
      </p:pic>
      <p:sp>
        <p:nvSpPr>
          <p:cNvPr id="193" name="1987"/>
          <p:cNvSpPr txBox="1"/>
          <p:nvPr/>
        </p:nvSpPr>
        <p:spPr>
          <a:xfrm>
            <a:off x="18819001" y="564529"/>
            <a:ext cx="1568203"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000">
                <a:solidFill>
                  <a:srgbClr val="FFFFFF"/>
                </a:solidFill>
                <a:latin typeface="Helvetica"/>
                <a:ea typeface="Helvetica"/>
                <a:cs typeface="Helvetica"/>
                <a:sym typeface="Helvetica"/>
              </a:defRPr>
            </a:lvl1pPr>
          </a:lstStyle>
          <a:p>
            <a:pPr/>
            <a:r>
              <a:t>1987</a:t>
            </a:r>
          </a:p>
        </p:txBody>
      </p:sp>
      <p:sp>
        <p:nvSpPr>
          <p:cNvPr id="194" name="2012"/>
          <p:cNvSpPr txBox="1"/>
          <p:nvPr/>
        </p:nvSpPr>
        <p:spPr>
          <a:xfrm>
            <a:off x="18819001" y="12577626"/>
            <a:ext cx="1568203"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000">
                <a:solidFill>
                  <a:srgbClr val="FFFFFF"/>
                </a:solidFill>
                <a:latin typeface="Helvetica"/>
                <a:ea typeface="Helvetica"/>
                <a:cs typeface="Helvetica"/>
                <a:sym typeface="Helvetica"/>
              </a:defRPr>
            </a:lvl1pPr>
          </a:lstStyle>
          <a:p>
            <a:pPr/>
            <a:r>
              <a:t>2012</a:t>
            </a:r>
          </a:p>
        </p:txBody>
      </p:sp>
      <p:sp>
        <p:nvSpPr>
          <p:cNvPr id="195" name="credit: telegraph/reuters/jesus diaz"/>
          <p:cNvSpPr txBox="1"/>
          <p:nvPr/>
        </p:nvSpPr>
        <p:spPr>
          <a:xfrm>
            <a:off x="13994214" y="13277158"/>
            <a:ext cx="3704363" cy="422276"/>
          </a:xfrm>
          <a:prstGeom prst="rect">
            <a:avLst/>
          </a:prstGeom>
          <a:solidFill>
            <a:srgbClr val="53585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1800">
                <a:solidFill>
                  <a:srgbClr val="FFFFFF"/>
                </a:solidFill>
                <a:latin typeface="Helvetica Light"/>
                <a:ea typeface="Helvetica Light"/>
                <a:cs typeface="Helvetica Light"/>
                <a:sym typeface="Helvetica Light"/>
              </a:defRPr>
            </a:lvl1pPr>
          </a:lstStyle>
          <a:p>
            <a:pPr/>
            <a:r>
              <a:t>credit: telegraph/reuters/jesus diaz</a:t>
            </a:r>
          </a:p>
        </p:txBody>
      </p:sp>
      <p:sp>
        <p:nvSpPr>
          <p:cNvPr id="196" name="Shanghai"/>
          <p:cNvSpPr txBox="1"/>
          <p:nvPr/>
        </p:nvSpPr>
        <p:spPr>
          <a:xfrm>
            <a:off x="18096410" y="6145493"/>
            <a:ext cx="301338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000">
                <a:solidFill>
                  <a:srgbClr val="FFFFFF"/>
                </a:solidFill>
                <a:latin typeface="Helvetica"/>
                <a:ea typeface="Helvetica"/>
                <a:cs typeface="Helvetica"/>
                <a:sym typeface="Helvetica"/>
              </a:defRPr>
            </a:lvl1pPr>
          </a:lstStyle>
          <a:p>
            <a:pPr/>
            <a:r>
              <a:t>Shanghai</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Bringing it all together"/>
          <p:cNvSpPr txBox="1"/>
          <p:nvPr/>
        </p:nvSpPr>
        <p:spPr>
          <a:xfrm>
            <a:off x="9006757" y="429699"/>
            <a:ext cx="4822674" cy="68841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Bringing it all together</a:t>
            </a:r>
          </a:p>
        </p:txBody>
      </p:sp>
      <p:sp>
        <p:nvSpPr>
          <p:cNvPr id="201" name="Individual budget, growth rates, mechanics of inequality"/>
          <p:cNvSpPr txBox="1"/>
          <p:nvPr/>
        </p:nvSpPr>
        <p:spPr>
          <a:xfrm>
            <a:off x="5042742" y="3543495"/>
            <a:ext cx="1120884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Individual budget, growth rates, mechanics of inequality  </a:t>
            </a:r>
          </a:p>
        </p:txBody>
      </p:sp>
      <p:sp>
        <p:nvSpPr>
          <p:cNvPr id="202" name="Spatial equilibrium and the Network Structure of Cities"/>
          <p:cNvSpPr txBox="1"/>
          <p:nvPr/>
        </p:nvSpPr>
        <p:spPr>
          <a:xfrm>
            <a:off x="5287395" y="7900020"/>
            <a:ext cx="1071953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Spatial equilibrium and the Network Structure of Cities</a:t>
            </a:r>
          </a:p>
        </p:txBody>
      </p:sp>
      <p:sp>
        <p:nvSpPr>
          <p:cNvPr id="203" name="Line"/>
          <p:cNvSpPr/>
          <p:nvPr/>
        </p:nvSpPr>
        <p:spPr>
          <a:xfrm flipV="1">
            <a:off x="18621375" y="2502927"/>
            <a:ext cx="1" cy="9263787"/>
          </a:xfrm>
          <a:prstGeom prst="line">
            <a:avLst/>
          </a:prstGeom>
          <a:ln w="1016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04" name="macroscopic…"/>
          <p:cNvSpPr txBox="1"/>
          <p:nvPr/>
        </p:nvSpPr>
        <p:spPr>
          <a:xfrm>
            <a:off x="16200081" y="12098477"/>
            <a:ext cx="4842588" cy="11216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macroscopic</a:t>
            </a:r>
          </a:p>
          <a:p>
            <a:pPr defTabSz="821531">
              <a:defRPr b="1" sz="3200">
                <a:solidFill>
                  <a:srgbClr val="000000"/>
                </a:solidFill>
              </a:defRPr>
            </a:pPr>
            <a:r>
              <a:t>whole cities and nations</a:t>
            </a:r>
          </a:p>
        </p:txBody>
      </p:sp>
      <p:sp>
        <p:nvSpPr>
          <p:cNvPr id="205" name="microscopic…"/>
          <p:cNvSpPr txBox="1"/>
          <p:nvPr/>
        </p:nvSpPr>
        <p:spPr>
          <a:xfrm>
            <a:off x="15673387" y="975062"/>
            <a:ext cx="5895976" cy="11216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microscopic</a:t>
            </a:r>
          </a:p>
          <a:p>
            <a:pPr defTabSz="821531">
              <a:defRPr b="1" sz="3200">
                <a:solidFill>
                  <a:srgbClr val="000000"/>
                </a:solidFill>
              </a:defRPr>
            </a:pPr>
            <a:r>
              <a:t>individual, local environments</a:t>
            </a:r>
          </a:p>
        </p:txBody>
      </p:sp>
      <p:sp>
        <p:nvSpPr>
          <p:cNvPr id="206" name="Growth rates, Flows and the Urban System"/>
          <p:cNvSpPr txBox="1"/>
          <p:nvPr/>
        </p:nvSpPr>
        <p:spPr>
          <a:xfrm>
            <a:off x="6305630" y="9509462"/>
            <a:ext cx="8683068"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Growth rates, Flows and the Urban System  </a:t>
            </a:r>
          </a:p>
        </p:txBody>
      </p:sp>
      <p:sp>
        <p:nvSpPr>
          <p:cNvPr id="207" name="Life-Course Theory (life path)"/>
          <p:cNvSpPr txBox="1"/>
          <p:nvPr/>
        </p:nvSpPr>
        <p:spPr>
          <a:xfrm>
            <a:off x="7747741" y="2251426"/>
            <a:ext cx="5798846"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Life-Course Theory (life path)</a:t>
            </a:r>
          </a:p>
        </p:txBody>
      </p:sp>
      <p:sp>
        <p:nvSpPr>
          <p:cNvPr id="208" name="Neighborhoods, Social Identity and Segregation"/>
          <p:cNvSpPr txBox="1"/>
          <p:nvPr/>
        </p:nvSpPr>
        <p:spPr>
          <a:xfrm>
            <a:off x="5941496" y="6367791"/>
            <a:ext cx="9411336"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Neighborhoods, Social Identity and Segregation</a:t>
            </a:r>
          </a:p>
        </p:txBody>
      </p:sp>
      <p:sp>
        <p:nvSpPr>
          <p:cNvPr id="209" name="Complementarities, Diversity and Inequality"/>
          <p:cNvSpPr txBox="1"/>
          <p:nvPr/>
        </p:nvSpPr>
        <p:spPr>
          <a:xfrm>
            <a:off x="6356430" y="4835564"/>
            <a:ext cx="858146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Complementarities, Diversity and Inequality</a:t>
            </a:r>
          </a:p>
        </p:txBody>
      </p:sp>
      <p:sp>
        <p:nvSpPr>
          <p:cNvPr id="210" name="Information, Collective Agency and Systemic Change"/>
          <p:cNvSpPr txBox="1"/>
          <p:nvPr/>
        </p:nvSpPr>
        <p:spPr>
          <a:xfrm>
            <a:off x="5430041" y="10964476"/>
            <a:ext cx="1043424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Information, Collective Agency and Systemic Change</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Rectangle"/>
          <p:cNvSpPr/>
          <p:nvPr/>
        </p:nvSpPr>
        <p:spPr>
          <a:xfrm>
            <a:off x="8108053" y="-112319"/>
            <a:ext cx="13354488" cy="14085138"/>
          </a:xfrm>
          <a:prstGeom prst="rect">
            <a:avLst/>
          </a:prstGeom>
          <a:solidFill>
            <a:schemeClr val="accent1">
              <a:lumOff val="16847"/>
            </a:scheme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15" name="Individual"/>
          <p:cNvSpPr txBox="1"/>
          <p:nvPr/>
        </p:nvSpPr>
        <p:spPr>
          <a:xfrm>
            <a:off x="8881525" y="1919228"/>
            <a:ext cx="2013231"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Individual</a:t>
            </a:r>
          </a:p>
        </p:txBody>
      </p:sp>
      <p:sp>
        <p:nvSpPr>
          <p:cNvPr id="216" name="Female"/>
          <p:cNvSpPr/>
          <p:nvPr/>
        </p:nvSpPr>
        <p:spPr>
          <a:xfrm>
            <a:off x="5864306" y="1155798"/>
            <a:ext cx="973510" cy="2153248"/>
          </a:xfrm>
          <a:custGeom>
            <a:avLst/>
            <a:gdLst/>
            <a:ahLst/>
            <a:cxnLst>
              <a:cxn ang="0">
                <a:pos x="wd2" y="hd2"/>
              </a:cxn>
              <a:cxn ang="5400000">
                <a:pos x="wd2" y="hd2"/>
              </a:cxn>
              <a:cxn ang="10800000">
                <a:pos x="wd2" y="hd2"/>
              </a:cxn>
              <a:cxn ang="16200000">
                <a:pos x="wd2" y="hd2"/>
              </a:cxn>
            </a:cxnLst>
            <a:rect l="0" t="0" r="r" b="b"/>
            <a:pathLst>
              <a:path w="21297" h="21600" fill="norm" stroke="1" extrusionOk="0">
                <a:moveTo>
                  <a:pt x="10652" y="0"/>
                </a:moveTo>
                <a:cubicBezTo>
                  <a:pt x="9610" y="0"/>
                  <a:pt x="8570" y="182"/>
                  <a:pt x="7774" y="547"/>
                </a:cubicBezTo>
                <a:cubicBezTo>
                  <a:pt x="6184" y="1276"/>
                  <a:pt x="6184" y="2458"/>
                  <a:pt x="7774" y="3188"/>
                </a:cubicBezTo>
                <a:cubicBezTo>
                  <a:pt x="9365" y="3917"/>
                  <a:pt x="11943" y="3917"/>
                  <a:pt x="13534" y="3188"/>
                </a:cubicBezTo>
                <a:cubicBezTo>
                  <a:pt x="15124" y="2458"/>
                  <a:pt x="15124" y="1276"/>
                  <a:pt x="13534" y="547"/>
                </a:cubicBezTo>
                <a:cubicBezTo>
                  <a:pt x="12738" y="182"/>
                  <a:pt x="11695" y="0"/>
                  <a:pt x="10652" y="0"/>
                </a:cubicBezTo>
                <a:close/>
                <a:moveTo>
                  <a:pt x="7859" y="4109"/>
                </a:moveTo>
                <a:cubicBezTo>
                  <a:pt x="5671" y="4109"/>
                  <a:pt x="4499" y="4934"/>
                  <a:pt x="4153" y="5420"/>
                </a:cubicBezTo>
                <a:lnTo>
                  <a:pt x="50" y="11877"/>
                </a:lnTo>
                <a:cubicBezTo>
                  <a:pt x="-150" y="12205"/>
                  <a:pt x="268" y="12546"/>
                  <a:pt x="985" y="12638"/>
                </a:cubicBezTo>
                <a:cubicBezTo>
                  <a:pt x="1106" y="12653"/>
                  <a:pt x="1229" y="12661"/>
                  <a:pt x="1349" y="12661"/>
                </a:cubicBezTo>
                <a:cubicBezTo>
                  <a:pt x="1938" y="12661"/>
                  <a:pt x="2478" y="12482"/>
                  <a:pt x="2644" y="12209"/>
                </a:cubicBezTo>
                <a:lnTo>
                  <a:pt x="6269" y="6537"/>
                </a:lnTo>
                <a:lnTo>
                  <a:pt x="6994" y="6537"/>
                </a:lnTo>
                <a:cubicBezTo>
                  <a:pt x="6989" y="6544"/>
                  <a:pt x="6983" y="6551"/>
                  <a:pt x="6979" y="6558"/>
                </a:cubicBezTo>
                <a:lnTo>
                  <a:pt x="2405" y="14438"/>
                </a:lnTo>
                <a:cubicBezTo>
                  <a:pt x="2329" y="14570"/>
                  <a:pt x="2506" y="14676"/>
                  <a:pt x="2803" y="14676"/>
                </a:cubicBezTo>
                <a:lnTo>
                  <a:pt x="6067" y="14676"/>
                </a:lnTo>
                <a:lnTo>
                  <a:pt x="6067" y="20674"/>
                </a:lnTo>
                <a:cubicBezTo>
                  <a:pt x="6067" y="21185"/>
                  <a:pt x="6972" y="21600"/>
                  <a:pt x="8087" y="21600"/>
                </a:cubicBezTo>
                <a:cubicBezTo>
                  <a:pt x="9203" y="21600"/>
                  <a:pt x="10104" y="21185"/>
                  <a:pt x="10104" y="20674"/>
                </a:cubicBezTo>
                <a:lnTo>
                  <a:pt x="10104" y="14676"/>
                </a:lnTo>
                <a:cubicBezTo>
                  <a:pt x="10326" y="14676"/>
                  <a:pt x="10531" y="14676"/>
                  <a:pt x="10608" y="14676"/>
                </a:cubicBezTo>
                <a:cubicBezTo>
                  <a:pt x="10695" y="14676"/>
                  <a:pt x="10945" y="14676"/>
                  <a:pt x="11201" y="14676"/>
                </a:cubicBezTo>
                <a:lnTo>
                  <a:pt x="11201" y="20674"/>
                </a:lnTo>
                <a:cubicBezTo>
                  <a:pt x="11201" y="21185"/>
                  <a:pt x="12105" y="21600"/>
                  <a:pt x="13221" y="21600"/>
                </a:cubicBezTo>
                <a:cubicBezTo>
                  <a:pt x="14337" y="21600"/>
                  <a:pt x="15238" y="21185"/>
                  <a:pt x="15238" y="20674"/>
                </a:cubicBezTo>
                <a:lnTo>
                  <a:pt x="15238" y="14676"/>
                </a:lnTo>
                <a:lnTo>
                  <a:pt x="18410" y="14676"/>
                </a:lnTo>
                <a:cubicBezTo>
                  <a:pt x="18706" y="14676"/>
                  <a:pt x="18887" y="14570"/>
                  <a:pt x="18811" y="14438"/>
                </a:cubicBezTo>
                <a:lnTo>
                  <a:pt x="14237" y="6558"/>
                </a:lnTo>
                <a:cubicBezTo>
                  <a:pt x="14233" y="6551"/>
                  <a:pt x="14227" y="6544"/>
                  <a:pt x="14222" y="6537"/>
                </a:cubicBezTo>
                <a:lnTo>
                  <a:pt x="14932" y="6537"/>
                </a:lnTo>
                <a:lnTo>
                  <a:pt x="18656" y="12192"/>
                </a:lnTo>
                <a:cubicBezTo>
                  <a:pt x="18827" y="12463"/>
                  <a:pt x="19364" y="12638"/>
                  <a:pt x="19948" y="12638"/>
                </a:cubicBezTo>
                <a:cubicBezTo>
                  <a:pt x="20072" y="12638"/>
                  <a:pt x="20199" y="12631"/>
                  <a:pt x="20324" y="12614"/>
                </a:cubicBezTo>
                <a:cubicBezTo>
                  <a:pt x="21038" y="12519"/>
                  <a:pt x="21450" y="12177"/>
                  <a:pt x="21244" y="11850"/>
                </a:cubicBezTo>
                <a:lnTo>
                  <a:pt x="17037" y="5432"/>
                </a:lnTo>
                <a:lnTo>
                  <a:pt x="17022" y="5407"/>
                </a:lnTo>
                <a:cubicBezTo>
                  <a:pt x="16669" y="4924"/>
                  <a:pt x="15494" y="4112"/>
                  <a:pt x="13328" y="4112"/>
                </a:cubicBezTo>
                <a:cubicBezTo>
                  <a:pt x="13316" y="4112"/>
                  <a:pt x="13303" y="4112"/>
                  <a:pt x="13291" y="4112"/>
                </a:cubicBezTo>
                <a:lnTo>
                  <a:pt x="12768" y="4114"/>
                </a:lnTo>
                <a:cubicBezTo>
                  <a:pt x="12732" y="4113"/>
                  <a:pt x="12698" y="4109"/>
                  <a:pt x="12662" y="4109"/>
                </a:cubicBezTo>
                <a:lnTo>
                  <a:pt x="7859" y="4109"/>
                </a:lnTo>
                <a:close/>
              </a:path>
            </a:pathLst>
          </a:custGeom>
          <a:solidFill>
            <a:schemeClr val="accent1"/>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17" name="City"/>
          <p:cNvSpPr/>
          <p:nvPr/>
        </p:nvSpPr>
        <p:spPr>
          <a:xfrm>
            <a:off x="5143934" y="7608627"/>
            <a:ext cx="2414254" cy="15488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97" y="0"/>
                </a:moveTo>
                <a:lnTo>
                  <a:pt x="9497" y="2423"/>
                </a:lnTo>
                <a:lnTo>
                  <a:pt x="8912" y="2423"/>
                </a:lnTo>
                <a:lnTo>
                  <a:pt x="8912" y="12015"/>
                </a:lnTo>
                <a:lnTo>
                  <a:pt x="8161" y="12015"/>
                </a:lnTo>
                <a:lnTo>
                  <a:pt x="8161" y="8943"/>
                </a:lnTo>
                <a:lnTo>
                  <a:pt x="7359" y="8943"/>
                </a:lnTo>
                <a:lnTo>
                  <a:pt x="7359" y="5760"/>
                </a:lnTo>
                <a:lnTo>
                  <a:pt x="4652" y="5760"/>
                </a:lnTo>
                <a:lnTo>
                  <a:pt x="4652" y="8943"/>
                </a:lnTo>
                <a:lnTo>
                  <a:pt x="4652" y="14361"/>
                </a:lnTo>
                <a:lnTo>
                  <a:pt x="3918" y="14361"/>
                </a:lnTo>
                <a:lnTo>
                  <a:pt x="3918" y="10561"/>
                </a:lnTo>
                <a:lnTo>
                  <a:pt x="1907" y="10561"/>
                </a:lnTo>
                <a:lnTo>
                  <a:pt x="1907" y="15385"/>
                </a:lnTo>
                <a:lnTo>
                  <a:pt x="940" y="15385"/>
                </a:lnTo>
                <a:lnTo>
                  <a:pt x="940" y="17597"/>
                </a:lnTo>
                <a:lnTo>
                  <a:pt x="0" y="17597"/>
                </a:lnTo>
                <a:lnTo>
                  <a:pt x="0" y="21600"/>
                </a:lnTo>
                <a:lnTo>
                  <a:pt x="21600" y="21600"/>
                </a:lnTo>
                <a:lnTo>
                  <a:pt x="21600" y="17597"/>
                </a:lnTo>
                <a:lnTo>
                  <a:pt x="20672" y="17597"/>
                </a:lnTo>
                <a:lnTo>
                  <a:pt x="20672" y="15385"/>
                </a:lnTo>
                <a:lnTo>
                  <a:pt x="19821" y="15385"/>
                </a:lnTo>
                <a:lnTo>
                  <a:pt x="19821" y="12015"/>
                </a:lnTo>
                <a:lnTo>
                  <a:pt x="19033" y="12015"/>
                </a:lnTo>
                <a:lnTo>
                  <a:pt x="19033" y="8191"/>
                </a:lnTo>
                <a:lnTo>
                  <a:pt x="16927" y="8191"/>
                </a:lnTo>
                <a:lnTo>
                  <a:pt x="16927" y="15803"/>
                </a:lnTo>
                <a:lnTo>
                  <a:pt x="16212" y="15803"/>
                </a:lnTo>
                <a:lnTo>
                  <a:pt x="16212" y="3677"/>
                </a:lnTo>
                <a:lnTo>
                  <a:pt x="13299" y="4969"/>
                </a:lnTo>
                <a:lnTo>
                  <a:pt x="13299" y="9566"/>
                </a:lnTo>
                <a:lnTo>
                  <a:pt x="12557" y="9566"/>
                </a:lnTo>
                <a:lnTo>
                  <a:pt x="12557" y="2423"/>
                </a:lnTo>
                <a:lnTo>
                  <a:pt x="11973" y="2423"/>
                </a:lnTo>
                <a:lnTo>
                  <a:pt x="11973" y="0"/>
                </a:lnTo>
                <a:lnTo>
                  <a:pt x="9497" y="0"/>
                </a:lnTo>
                <a:close/>
              </a:path>
            </a:pathLst>
          </a:custGeom>
          <a:solidFill>
            <a:schemeClr val="accent1"/>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18" name="City"/>
          <p:cNvSpPr txBox="1"/>
          <p:nvPr/>
        </p:nvSpPr>
        <p:spPr>
          <a:xfrm>
            <a:off x="9382871" y="8038868"/>
            <a:ext cx="1010540"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600">
                <a:solidFill>
                  <a:srgbClr val="000000"/>
                </a:solidFill>
              </a:defRPr>
            </a:lvl1pPr>
          </a:lstStyle>
          <a:p>
            <a:pPr/>
            <a:r>
              <a:t>City</a:t>
            </a:r>
          </a:p>
        </p:txBody>
      </p:sp>
      <p:pic>
        <p:nvPicPr>
          <p:cNvPr id="219" name="Screen Shot 2019-01-30 at 9.36.43 PM.png" descr="Screen Shot 2019-01-30 at 9.36.43 PM.png"/>
          <p:cNvPicPr>
            <a:picLocks noChangeAspect="1"/>
          </p:cNvPicPr>
          <p:nvPr/>
        </p:nvPicPr>
        <p:blipFill>
          <a:blip r:embed="rId3">
            <a:extLst/>
          </a:blip>
          <a:stretch>
            <a:fillRect/>
          </a:stretch>
        </p:blipFill>
        <p:spPr>
          <a:xfrm>
            <a:off x="4662992" y="10487067"/>
            <a:ext cx="3376138" cy="2334564"/>
          </a:xfrm>
          <a:prstGeom prst="rect">
            <a:avLst/>
          </a:prstGeom>
          <a:ln w="12700">
            <a:miter lim="400000"/>
          </a:ln>
        </p:spPr>
      </p:pic>
      <p:pic>
        <p:nvPicPr>
          <p:cNvPr id="220" name="Screen Shot 2019-01-30 at 9.40.01 PM.png" descr="Screen Shot 2019-01-30 at 9.40.01 PM.png"/>
          <p:cNvPicPr>
            <a:picLocks noChangeAspect="1"/>
          </p:cNvPicPr>
          <p:nvPr/>
        </p:nvPicPr>
        <p:blipFill>
          <a:blip r:embed="rId4">
            <a:extLst/>
          </a:blip>
          <a:stretch>
            <a:fillRect/>
          </a:stretch>
        </p:blipFill>
        <p:spPr>
          <a:xfrm>
            <a:off x="4746011" y="4382213"/>
            <a:ext cx="3210099" cy="2153247"/>
          </a:xfrm>
          <a:prstGeom prst="rect">
            <a:avLst/>
          </a:prstGeom>
          <a:ln w="12700">
            <a:miter lim="400000"/>
          </a:ln>
        </p:spPr>
      </p:pic>
      <p:sp>
        <p:nvSpPr>
          <p:cNvPr id="221" name="Neighborhood"/>
          <p:cNvSpPr txBox="1"/>
          <p:nvPr/>
        </p:nvSpPr>
        <p:spPr>
          <a:xfrm>
            <a:off x="8425748" y="4981419"/>
            <a:ext cx="292478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Neighborhood</a:t>
            </a:r>
          </a:p>
        </p:txBody>
      </p:sp>
      <p:sp>
        <p:nvSpPr>
          <p:cNvPr id="222" name="Urban Systems"/>
          <p:cNvSpPr txBox="1"/>
          <p:nvPr/>
        </p:nvSpPr>
        <p:spPr>
          <a:xfrm>
            <a:off x="8150717" y="11310143"/>
            <a:ext cx="3474848"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600">
                <a:solidFill>
                  <a:srgbClr val="000000"/>
                </a:solidFill>
              </a:defRPr>
            </a:lvl1pPr>
          </a:lstStyle>
          <a:p>
            <a:pPr/>
            <a:r>
              <a:t>Urban Systems</a:t>
            </a:r>
          </a:p>
        </p:txBody>
      </p:sp>
      <p:sp>
        <p:nvSpPr>
          <p:cNvPr id="223" name="Line"/>
          <p:cNvSpPr/>
          <p:nvPr/>
        </p:nvSpPr>
        <p:spPr>
          <a:xfrm flipV="1">
            <a:off x="9888140" y="2696765"/>
            <a:ext cx="1" cy="2133505"/>
          </a:xfrm>
          <a:prstGeom prst="line">
            <a:avLst/>
          </a:prstGeom>
          <a:ln w="889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4" name="Line"/>
          <p:cNvSpPr/>
          <p:nvPr/>
        </p:nvSpPr>
        <p:spPr>
          <a:xfrm flipV="1">
            <a:off x="9888141" y="5965030"/>
            <a:ext cx="1" cy="1930439"/>
          </a:xfrm>
          <a:prstGeom prst="line">
            <a:avLst/>
          </a:prstGeom>
          <a:ln w="889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5" name="Line"/>
          <p:cNvSpPr/>
          <p:nvPr/>
        </p:nvSpPr>
        <p:spPr>
          <a:xfrm flipV="1">
            <a:off x="9888141" y="9030231"/>
            <a:ext cx="1" cy="1930440"/>
          </a:xfrm>
          <a:prstGeom prst="line">
            <a:avLst/>
          </a:prstGeom>
          <a:ln w="889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6" name="selection…"/>
          <p:cNvSpPr txBox="1"/>
          <p:nvPr/>
        </p:nvSpPr>
        <p:spPr>
          <a:xfrm>
            <a:off x="12296480" y="5801856"/>
            <a:ext cx="2458238" cy="21122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selection</a:t>
            </a:r>
          </a:p>
          <a:p>
            <a:pPr defTabSz="821531">
              <a:defRPr b="1" sz="3200">
                <a:solidFill>
                  <a:srgbClr val="000000"/>
                </a:solidFill>
              </a:defRPr>
            </a:pPr>
            <a:r>
              <a:t>segregation</a:t>
            </a:r>
          </a:p>
          <a:p>
            <a:pPr defTabSz="821531">
              <a:defRPr b="1" sz="3200">
                <a:solidFill>
                  <a:srgbClr val="000000"/>
                </a:solidFill>
              </a:defRPr>
            </a:pPr>
            <a:r>
              <a:t>mixing</a:t>
            </a:r>
          </a:p>
          <a:p>
            <a:pPr defTabSz="821531">
              <a:defRPr b="1" sz="3200">
                <a:solidFill>
                  <a:srgbClr val="000000"/>
                </a:solidFill>
              </a:defRPr>
            </a:pPr>
            <a:r>
              <a:t>contagion</a:t>
            </a:r>
          </a:p>
        </p:txBody>
      </p:sp>
      <p:sp>
        <p:nvSpPr>
          <p:cNvPr id="227" name="livability…"/>
          <p:cNvSpPr txBox="1"/>
          <p:nvPr/>
        </p:nvSpPr>
        <p:spPr>
          <a:xfrm>
            <a:off x="12387107" y="2529126"/>
            <a:ext cx="2276984" cy="21122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livability</a:t>
            </a:r>
          </a:p>
          <a:p>
            <a:pPr defTabSz="821531">
              <a:defRPr b="1" sz="3200">
                <a:solidFill>
                  <a:srgbClr val="000000"/>
                </a:solidFill>
              </a:defRPr>
            </a:pPr>
            <a:r>
              <a:t>safety</a:t>
            </a:r>
          </a:p>
          <a:p>
            <a:pPr defTabSz="821531">
              <a:defRPr b="1" sz="3200">
                <a:solidFill>
                  <a:srgbClr val="000000"/>
                </a:solidFill>
              </a:defRPr>
            </a:pPr>
            <a:r>
              <a:t>schools</a:t>
            </a:r>
          </a:p>
          <a:p>
            <a:pPr defTabSz="821531">
              <a:defRPr b="1" sz="3200">
                <a:solidFill>
                  <a:srgbClr val="000000"/>
                </a:solidFill>
              </a:defRPr>
            </a:pPr>
            <a:r>
              <a:t>knowledge</a:t>
            </a:r>
          </a:p>
        </p:txBody>
      </p:sp>
      <p:sp>
        <p:nvSpPr>
          <p:cNvPr id="228" name="migration…"/>
          <p:cNvSpPr txBox="1"/>
          <p:nvPr/>
        </p:nvSpPr>
        <p:spPr>
          <a:xfrm>
            <a:off x="11619964" y="9199289"/>
            <a:ext cx="3811271" cy="159232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migration</a:t>
            </a:r>
          </a:p>
          <a:p>
            <a:pPr defTabSz="821531">
              <a:defRPr b="1" sz="3200">
                <a:solidFill>
                  <a:srgbClr val="000000"/>
                </a:solidFill>
              </a:defRPr>
            </a:pPr>
            <a:r>
              <a:t>trade</a:t>
            </a:r>
          </a:p>
          <a:p>
            <a:pPr defTabSz="821531">
              <a:defRPr b="1" sz="3000">
                <a:solidFill>
                  <a:srgbClr val="000000"/>
                </a:solidFill>
              </a:defRPr>
            </a:pPr>
            <a:r>
              <a:t>knowledge diffusion</a:t>
            </a:r>
          </a:p>
        </p:txBody>
      </p:sp>
      <p:sp>
        <p:nvSpPr>
          <p:cNvPr id="229" name="laws of geography…"/>
          <p:cNvSpPr txBox="1"/>
          <p:nvPr/>
        </p:nvSpPr>
        <p:spPr>
          <a:xfrm>
            <a:off x="16516477" y="10941434"/>
            <a:ext cx="3781172" cy="154190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laws of geography</a:t>
            </a:r>
          </a:p>
          <a:p>
            <a:pPr defTabSz="821531">
              <a:defRPr sz="3000">
                <a:solidFill>
                  <a:srgbClr val="000000"/>
                </a:solidFill>
              </a:defRPr>
            </a:pPr>
            <a:r>
              <a:t>gravity law, Zipf’s law</a:t>
            </a:r>
          </a:p>
          <a:p>
            <a:pPr defTabSz="821531">
              <a:defRPr sz="3000">
                <a:solidFill>
                  <a:srgbClr val="000000"/>
                </a:solidFill>
              </a:defRPr>
            </a:pPr>
            <a:r>
              <a:t>urban hierarchy</a:t>
            </a:r>
          </a:p>
        </p:txBody>
      </p:sp>
      <p:sp>
        <p:nvSpPr>
          <p:cNvPr id="230" name="scaling and agglomeration…"/>
          <p:cNvSpPr txBox="1"/>
          <p:nvPr/>
        </p:nvSpPr>
        <p:spPr>
          <a:xfrm>
            <a:off x="15878679" y="7637165"/>
            <a:ext cx="5306798" cy="14918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scaling and agglomeration</a:t>
            </a:r>
          </a:p>
          <a:p>
            <a:pPr defTabSz="821531">
              <a:defRPr sz="2800">
                <a:solidFill>
                  <a:srgbClr val="000000"/>
                </a:solidFill>
              </a:defRPr>
            </a:pPr>
            <a:r>
              <a:t>social + physical networks</a:t>
            </a:r>
          </a:p>
          <a:p>
            <a:pPr defTabSz="821531">
              <a:defRPr sz="2800">
                <a:solidFill>
                  <a:srgbClr val="000000"/>
                </a:solidFill>
              </a:defRPr>
            </a:pPr>
            <a:r>
              <a:t>economy, information, land uses</a:t>
            </a:r>
          </a:p>
        </p:txBody>
      </p:sp>
      <p:sp>
        <p:nvSpPr>
          <p:cNvPr id="231" name="neighborhood effects…"/>
          <p:cNvSpPr txBox="1"/>
          <p:nvPr/>
        </p:nvSpPr>
        <p:spPr>
          <a:xfrm>
            <a:off x="16383479" y="4764603"/>
            <a:ext cx="4297198" cy="10600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neighborhood effects</a:t>
            </a:r>
          </a:p>
          <a:p>
            <a:pPr defTabSz="821531">
              <a:defRPr sz="2800">
                <a:solidFill>
                  <a:srgbClr val="000000"/>
                </a:solidFill>
              </a:defRPr>
            </a:pPr>
            <a:r>
              <a:t>cumulative (dis)advantage</a:t>
            </a:r>
          </a:p>
        </p:txBody>
      </p:sp>
      <p:sp>
        <p:nvSpPr>
          <p:cNvPr id="232" name="cognition…"/>
          <p:cNvSpPr txBox="1"/>
          <p:nvPr/>
        </p:nvSpPr>
        <p:spPr>
          <a:xfrm>
            <a:off x="16202631" y="1207291"/>
            <a:ext cx="4658894" cy="205026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cognition</a:t>
            </a:r>
          </a:p>
          <a:p>
            <a:pPr defTabSz="821531">
              <a:defRPr b="1" sz="3200">
                <a:solidFill>
                  <a:srgbClr val="000000"/>
                </a:solidFill>
              </a:defRPr>
            </a:pPr>
            <a:r>
              <a:t>life-course</a:t>
            </a:r>
          </a:p>
          <a:p>
            <a:pPr defTabSz="821531">
              <a:defRPr b="1" sz="3200">
                <a:solidFill>
                  <a:srgbClr val="000000"/>
                </a:solidFill>
              </a:defRPr>
            </a:pPr>
            <a:r>
              <a:t>human development</a:t>
            </a:r>
          </a:p>
          <a:p>
            <a:pPr defTabSz="821531">
              <a:defRPr b="1" sz="2800">
                <a:solidFill>
                  <a:srgbClr val="000000"/>
                </a:solidFill>
              </a:defRPr>
            </a:pPr>
            <a:r>
              <a:t>seeds of economic growth</a:t>
            </a:r>
          </a:p>
        </p:txBody>
      </p:sp>
      <p:sp>
        <p:nvSpPr>
          <p:cNvPr id="233" name="Scale"/>
          <p:cNvSpPr txBox="1"/>
          <p:nvPr/>
        </p:nvSpPr>
        <p:spPr>
          <a:xfrm>
            <a:off x="9276140" y="383322"/>
            <a:ext cx="122400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FFFFFF"/>
                </a:solidFill>
              </a:defRPr>
            </a:lvl1pPr>
          </a:lstStyle>
          <a:p>
            <a:pPr/>
            <a:r>
              <a:t>Scale</a:t>
            </a:r>
          </a:p>
        </p:txBody>
      </p:sp>
      <p:sp>
        <p:nvSpPr>
          <p:cNvPr id="234" name="Integration"/>
          <p:cNvSpPr txBox="1"/>
          <p:nvPr/>
        </p:nvSpPr>
        <p:spPr>
          <a:xfrm>
            <a:off x="12390765" y="383322"/>
            <a:ext cx="2269669"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FFFFFF"/>
                </a:solidFill>
              </a:defRPr>
            </a:lvl1pPr>
          </a:lstStyle>
          <a:p>
            <a:pPr/>
            <a:r>
              <a:t>Integration</a:t>
            </a:r>
          </a:p>
        </p:txBody>
      </p:sp>
      <p:sp>
        <p:nvSpPr>
          <p:cNvPr id="235" name="Mechanism"/>
          <p:cNvSpPr txBox="1"/>
          <p:nvPr/>
        </p:nvSpPr>
        <p:spPr>
          <a:xfrm>
            <a:off x="17333439" y="383322"/>
            <a:ext cx="239727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FFFFFF"/>
                </a:solidFill>
              </a:defRPr>
            </a:lvl1pPr>
          </a:lstStyle>
          <a:p>
            <a:pPr/>
            <a:r>
              <a:t>Mechanism</a:t>
            </a:r>
          </a:p>
        </p:txBody>
      </p:sp>
      <p:sp>
        <p:nvSpPr>
          <p:cNvPr id="236" name="Urban Science: Integrating scales + disciplines"/>
          <p:cNvSpPr txBox="1"/>
          <p:nvPr/>
        </p:nvSpPr>
        <p:spPr>
          <a:xfrm>
            <a:off x="9227745" y="12854719"/>
            <a:ext cx="10731069"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600">
                <a:solidFill>
                  <a:srgbClr val="FFFFFF"/>
                </a:solidFill>
              </a:defRPr>
            </a:lvl1pPr>
          </a:lstStyle>
          <a:p>
            <a:pPr/>
            <a:r>
              <a:t>Urban Science: Integrating scales + disciplines   </a:t>
            </a:r>
          </a:p>
        </p:txBody>
      </p:sp>
      <p:sp>
        <p:nvSpPr>
          <p:cNvPr id="237" name="Equation"/>
          <p:cNvSpPr txBox="1"/>
          <p:nvPr/>
        </p:nvSpPr>
        <p:spPr>
          <a:xfrm>
            <a:off x="3683437" y="1864964"/>
            <a:ext cx="679278" cy="483340"/>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p>
                    <m:e>
                      <m:r>
                        <a:rPr xmlns:a="http://schemas.openxmlformats.org/drawingml/2006/main" sz="4400" i="1">
                          <a:solidFill>
                            <a:srgbClr val="000000"/>
                          </a:solidFill>
                          <a:latin typeface="Cambria Math" panose="02040503050406030204" pitchFamily="18" charset="0"/>
                        </a:rPr>
                        <m:t>10</m:t>
                      </m:r>
                    </m:e>
                    <m:sup>
                      <m:r>
                        <a:rPr xmlns:a="http://schemas.openxmlformats.org/drawingml/2006/main" sz="4400" i="1">
                          <a:solidFill>
                            <a:srgbClr val="000000"/>
                          </a:solidFill>
                          <a:latin typeface="Cambria Math" panose="02040503050406030204" pitchFamily="18" charset="0"/>
                        </a:rPr>
                        <m:t>9</m:t>
                      </m:r>
                    </m:sup>
                  </m:sSup>
                </m:oMath>
              </m:oMathPara>
            </a14:m>
            <a:endParaRPr sz="4400"/>
          </a:p>
        </p:txBody>
      </p:sp>
      <p:sp>
        <p:nvSpPr>
          <p:cNvPr id="238" name="Equation"/>
          <p:cNvSpPr txBox="1"/>
          <p:nvPr/>
        </p:nvSpPr>
        <p:spPr>
          <a:xfrm>
            <a:off x="3681668" y="5055174"/>
            <a:ext cx="682849" cy="48651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p>
                    <m:e>
                      <m:r>
                        <a:rPr xmlns:a="http://schemas.openxmlformats.org/drawingml/2006/main" sz="4400" i="1">
                          <a:solidFill>
                            <a:srgbClr val="000000"/>
                          </a:solidFill>
                          <a:latin typeface="Cambria Math" panose="02040503050406030204" pitchFamily="18" charset="0"/>
                        </a:rPr>
                        <m:t>10</m:t>
                      </m:r>
                    </m:e>
                    <m:sup>
                      <m:r>
                        <a:rPr xmlns:a="http://schemas.openxmlformats.org/drawingml/2006/main" sz="4400" i="1">
                          <a:solidFill>
                            <a:srgbClr val="000000"/>
                          </a:solidFill>
                          <a:latin typeface="Cambria Math" panose="02040503050406030204" pitchFamily="18" charset="0"/>
                        </a:rPr>
                        <m:t>6</m:t>
                      </m:r>
                    </m:sup>
                  </m:sSup>
                </m:oMath>
              </m:oMathPara>
            </a14:m>
            <a:endParaRPr sz="4400"/>
          </a:p>
        </p:txBody>
      </p:sp>
      <p:sp>
        <p:nvSpPr>
          <p:cNvPr id="239" name="Equation"/>
          <p:cNvSpPr txBox="1"/>
          <p:nvPr/>
        </p:nvSpPr>
        <p:spPr>
          <a:xfrm>
            <a:off x="3681668" y="8248529"/>
            <a:ext cx="668170" cy="483340"/>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p>
                    <m:e>
                      <m:r>
                        <a:rPr xmlns:a="http://schemas.openxmlformats.org/drawingml/2006/main" sz="4400" i="1">
                          <a:solidFill>
                            <a:srgbClr val="000000"/>
                          </a:solidFill>
                          <a:latin typeface="Cambria Math" panose="02040503050406030204" pitchFamily="18" charset="0"/>
                        </a:rPr>
                        <m:t>10</m:t>
                      </m:r>
                    </m:e>
                    <m:sup>
                      <m:r>
                        <a:rPr xmlns:a="http://schemas.openxmlformats.org/drawingml/2006/main" sz="4400" i="1">
                          <a:solidFill>
                            <a:srgbClr val="000000"/>
                          </a:solidFill>
                          <a:latin typeface="Cambria Math" panose="02040503050406030204" pitchFamily="18" charset="0"/>
                        </a:rPr>
                        <m:t>3</m:t>
                      </m:r>
                    </m:sup>
                  </m:sSup>
                </m:oMath>
              </m:oMathPara>
            </a14:m>
            <a:endParaRPr sz="4400"/>
          </a:p>
        </p:txBody>
      </p:sp>
      <p:sp>
        <p:nvSpPr>
          <p:cNvPr id="240" name="billions"/>
          <p:cNvSpPr txBox="1"/>
          <p:nvPr/>
        </p:nvSpPr>
        <p:spPr>
          <a:xfrm>
            <a:off x="3416886" y="3272076"/>
            <a:ext cx="153083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billions</a:t>
            </a:r>
          </a:p>
        </p:txBody>
      </p:sp>
      <p:sp>
        <p:nvSpPr>
          <p:cNvPr id="241" name="millions"/>
          <p:cNvSpPr txBox="1"/>
          <p:nvPr/>
        </p:nvSpPr>
        <p:spPr>
          <a:xfrm>
            <a:off x="3194579" y="6584863"/>
            <a:ext cx="165072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millions</a:t>
            </a:r>
          </a:p>
        </p:txBody>
      </p:sp>
      <p:sp>
        <p:nvSpPr>
          <p:cNvPr id="242" name="thousands"/>
          <p:cNvSpPr txBox="1"/>
          <p:nvPr/>
        </p:nvSpPr>
        <p:spPr>
          <a:xfrm>
            <a:off x="3229558" y="9281629"/>
            <a:ext cx="2187983"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thousands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Provided that some groups on earth continue either muddling or revolutionizing themselves into periods of economic development, we can be absolutely sure of a few things about future cities:…"/>
          <p:cNvSpPr txBox="1"/>
          <p:nvPr>
            <p:ph type="title" idx="4294967295"/>
          </p:nvPr>
        </p:nvSpPr>
        <p:spPr>
          <a:xfrm>
            <a:off x="3503414" y="1309687"/>
            <a:ext cx="17377172" cy="7197329"/>
          </a:xfrm>
          <a:prstGeom prst="rect">
            <a:avLst/>
          </a:prstGeom>
        </p:spPr>
        <p:txBody>
          <a:bodyPr lIns="71437" tIns="71437" rIns="71437" bIns="71437" anchor="ctr">
            <a:noAutofit/>
          </a:bodyPr>
          <a:lstStyle/>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r>
              <a:t>Provided that some groups on earth continue either muddling or revolutionizing themselves into periods of economic development, we can be absolutely sure of a few things about </a:t>
            </a:r>
            <a:r>
              <a:rPr b="1">
                <a:solidFill>
                  <a:srgbClr val="C82506"/>
                </a:solidFill>
                <a:latin typeface="+mn-lt"/>
                <a:ea typeface="+mn-ea"/>
                <a:cs typeface="+mn-cs"/>
                <a:sym typeface="Helvetica Neue"/>
              </a:rPr>
              <a:t>future cities</a:t>
            </a:r>
            <a:r>
              <a:t>:  </a:t>
            </a:r>
          </a:p>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p>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r>
              <a:t>The cities will not be smaller, simpler or more specialized as cities of today.  </a:t>
            </a:r>
          </a:p>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p>
          <a:p>
            <a:pPr marR="642937" defTabSz="642937">
              <a:lnSpc>
                <a:spcPct val="100000"/>
              </a:lnSpc>
              <a:defRPr b="0" spc="0" sz="3400">
                <a:solidFill>
                  <a:srgbClr val="FFFFFF"/>
                </a:solidFill>
                <a:latin typeface="Helvetica Neue Light"/>
                <a:ea typeface="Helvetica Neue Light"/>
                <a:cs typeface="Helvetica Neue Light"/>
                <a:sym typeface="Helvetica Neue Light"/>
              </a:defRPr>
            </a:pPr>
            <a:r>
              <a:t>Rather, they will be more intricate, comprehensive, diversified and larger than today’s and will have even more complicated jumbles of old and new things than ours do. </a:t>
            </a:r>
          </a:p>
          <a:p>
            <a:pPr marR="642937" defTabSz="642937">
              <a:lnSpc>
                <a:spcPct val="100000"/>
              </a:lnSpc>
              <a:defRPr b="0" spc="0" sz="1600">
                <a:solidFill>
                  <a:srgbClr val="FFFFFF"/>
                </a:solidFill>
                <a:latin typeface="Helvetica Neue Light"/>
                <a:ea typeface="Helvetica Neue Light"/>
                <a:cs typeface="Helvetica Neue Light"/>
                <a:sym typeface="Helvetica Neue Light"/>
              </a:defRPr>
            </a:pPr>
          </a:p>
          <a:p>
            <a:pPr marR="642937" defTabSz="642937">
              <a:lnSpc>
                <a:spcPct val="100000"/>
              </a:lnSpc>
              <a:defRPr b="0" spc="0" sz="1600">
                <a:solidFill>
                  <a:srgbClr val="FFFFFF"/>
                </a:solidFill>
                <a:latin typeface="Helvetica Neue Light"/>
                <a:ea typeface="Helvetica Neue Light"/>
                <a:cs typeface="Helvetica Neue Light"/>
                <a:sym typeface="Helvetica Neue Light"/>
              </a:defRPr>
            </a:pPr>
          </a:p>
          <a:p>
            <a:pPr marR="642937" defTabSz="642937">
              <a:lnSpc>
                <a:spcPct val="100000"/>
              </a:lnSpc>
              <a:defRPr spc="0" sz="3600">
                <a:solidFill>
                  <a:srgbClr val="FFFFFF"/>
                </a:solidFill>
              </a:defRPr>
            </a:pPr>
          </a:p>
          <a:p>
            <a:pPr marR="642937" defTabSz="642937">
              <a:lnSpc>
                <a:spcPct val="100000"/>
              </a:lnSpc>
              <a:defRPr spc="0" sz="3600">
                <a:solidFill>
                  <a:srgbClr val="FFFFFF"/>
                </a:solidFill>
              </a:defRPr>
            </a:pPr>
            <a:r>
              <a:t>Jane Jacobs </a:t>
            </a:r>
          </a:p>
          <a:p>
            <a:pPr marR="642937" defTabSz="642937">
              <a:lnSpc>
                <a:spcPct val="100000"/>
              </a:lnSpc>
              <a:defRPr b="0" spc="0" sz="3600">
                <a:solidFill>
                  <a:srgbClr val="FFFFFF"/>
                </a:solidFill>
                <a:latin typeface="Helvetica Neue Light"/>
                <a:ea typeface="Helvetica Neue Light"/>
                <a:cs typeface="Helvetica Neue Light"/>
                <a:sym typeface="Helvetica Neue Light"/>
              </a:defRPr>
            </a:pPr>
            <a:r>
              <a:t>The Economy of Cities, 1980</a:t>
            </a:r>
          </a:p>
        </p:txBody>
      </p:sp>
      <p:pic>
        <p:nvPicPr>
          <p:cNvPr id="247" name="Image" descr="Image"/>
          <p:cNvPicPr>
            <a:picLocks noChangeAspect="1"/>
          </p:cNvPicPr>
          <p:nvPr/>
        </p:nvPicPr>
        <p:blipFill>
          <a:blip r:embed="rId3">
            <a:extLst/>
          </a:blip>
          <a:stretch>
            <a:fillRect/>
          </a:stretch>
        </p:blipFill>
        <p:spPr>
          <a:xfrm>
            <a:off x="11746812" y="6400787"/>
            <a:ext cx="8460206" cy="6565119"/>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1" name="Thou shall not treat Cities… Thou shall not treat Cities as a bunch of Problems" descr="Thou shall not treat Cities… Thou shall not treat Cities as a bunch of Problems"/>
          <p:cNvPicPr>
            <a:picLocks noChangeAspect="0"/>
          </p:cNvPicPr>
          <p:nvPr/>
        </p:nvPicPr>
        <p:blipFill>
          <a:blip r:embed="rId3">
            <a:extLst/>
          </a:blip>
          <a:stretch>
            <a:fillRect/>
          </a:stretch>
        </p:blipFill>
        <p:spPr>
          <a:xfrm>
            <a:off x="6245606" y="3757806"/>
            <a:ext cx="11892789" cy="6200388"/>
          </a:xfrm>
          <a:prstGeom prst="rect">
            <a:avLst/>
          </a:prstGeom>
          <a:effectLst>
            <a:outerShdw sx="100000" sy="100000" kx="0" ky="0" algn="b" rotWithShape="0" blurRad="495300" dist="0" dir="0">
              <a:srgbClr val="000000">
                <a:alpha val="75000"/>
              </a:srgbClr>
            </a:outerShdw>
          </a:effectLst>
        </p:spPr>
      </p:pic>
      <p:sp>
        <p:nvSpPr>
          <p:cNvPr id="252" name="They are the solution to our most fundamental challenge of being creative and prosperous in any society"/>
          <p:cNvSpPr txBox="1"/>
          <p:nvPr/>
        </p:nvSpPr>
        <p:spPr>
          <a:xfrm>
            <a:off x="2985725" y="12532143"/>
            <a:ext cx="18412550" cy="5354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2900"/>
            </a:lvl1pPr>
          </a:lstStyle>
          <a:p>
            <a:pPr/>
            <a:r>
              <a:t>They are the solution to our most fundamental challenge of being creative and prosperous in any society</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56" name="Screen Shot 2018-09-23 at 12.55.42 PM.png" descr="Screen Shot 2018-09-23 at 12.55.42 PM.png"/>
          <p:cNvPicPr>
            <a:picLocks noChangeAspect="1"/>
          </p:cNvPicPr>
          <p:nvPr/>
        </p:nvPicPr>
        <p:blipFill>
          <a:blip r:embed="rId3">
            <a:extLst/>
          </a:blip>
          <a:stretch>
            <a:fillRect/>
          </a:stretch>
        </p:blipFill>
        <p:spPr>
          <a:xfrm>
            <a:off x="3048000" y="798722"/>
            <a:ext cx="18288000" cy="12118555"/>
          </a:xfrm>
          <a:prstGeom prst="rect">
            <a:avLst/>
          </a:prstGeom>
          <a:ln w="12700">
            <a:miter lim="400000"/>
          </a:ln>
        </p:spPr>
      </p:pic>
      <p:sp>
        <p:nvSpPr>
          <p:cNvPr id="257" name="https://urban-science-lab.org"/>
          <p:cNvSpPr txBox="1"/>
          <p:nvPr/>
        </p:nvSpPr>
        <p:spPr>
          <a:xfrm>
            <a:off x="16918476" y="12561302"/>
            <a:ext cx="5632807"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u="sng">
                <a:solidFill>
                  <a:srgbClr val="FFFFFF"/>
                </a:solidFill>
                <a:latin typeface="Helvetica Neue Medium"/>
                <a:ea typeface="Helvetica Neue Medium"/>
                <a:cs typeface="Helvetica Neue Medium"/>
                <a:sym typeface="Helvetica Neue Medium"/>
                <a:hlinkClick r:id="rId4" invalidUrl="" action="" tgtFrame="" tooltip="" history="1" highlightClick="0" endSnd="0"/>
              </a:defRPr>
            </a:lvl1pPr>
          </a:lstStyle>
          <a:p>
            <a:pPr>
              <a:defRPr u="none"/>
            </a:pPr>
            <a:r>
              <a:rPr u="sng">
                <a:hlinkClick r:id="rId4" invalidUrl="" action="" tgtFrame="" tooltip="" history="1" highlightClick="0" endSnd="0"/>
              </a:rPr>
              <a:t>https://urban-science-lab.org</a:t>
            </a:r>
          </a:p>
        </p:txBody>
      </p:sp>
      <p:sp>
        <p:nvSpPr>
          <p:cNvPr id="258" name="Stay connected !"/>
          <p:cNvSpPr txBox="1"/>
          <p:nvPr/>
        </p:nvSpPr>
        <p:spPr>
          <a:xfrm>
            <a:off x="20128924" y="13156433"/>
            <a:ext cx="2993518" cy="5481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solidFill>
                  <a:srgbClr val="FFFFFF"/>
                </a:solidFill>
              </a:defRPr>
            </a:lvl1pPr>
          </a:lstStyle>
          <a:p>
            <a:pPr/>
            <a:r>
              <a:t>Stay connected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Thank You !"/>
          <p:cNvSpPr txBox="1"/>
          <p:nvPr>
            <p:ph type="body" idx="22"/>
          </p:nvPr>
        </p:nvSpPr>
        <p:spPr>
          <a:xfrm>
            <a:off x="4833937" y="5837246"/>
            <a:ext cx="14716126" cy="1184258"/>
          </a:xfrm>
          <a:prstGeom prst="rect">
            <a:avLst/>
          </a:prstGeom>
        </p:spPr>
        <p:txBody>
          <a:bodyPr/>
          <a:lstStyle>
            <a:lvl1pPr>
              <a:defRPr sz="6900"/>
            </a:lvl1pPr>
          </a:lstStyle>
          <a:p>
            <a:pPr/>
            <a:r>
              <a:t>Thank You !</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